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4"/>
  </p:sldMasterIdLst>
  <p:notesMasterIdLst>
    <p:notesMasterId r:id="rId19"/>
  </p:notesMasterIdLst>
  <p:handoutMasterIdLst>
    <p:handoutMasterId r:id="rId20"/>
  </p:handoutMasterIdLst>
  <p:sldIdLst>
    <p:sldId id="333" r:id="rId5"/>
    <p:sldId id="348" r:id="rId6"/>
    <p:sldId id="338" r:id="rId7"/>
    <p:sldId id="345" r:id="rId8"/>
    <p:sldId id="342" r:id="rId9"/>
    <p:sldId id="343" r:id="rId10"/>
    <p:sldId id="350" r:id="rId11"/>
    <p:sldId id="351" r:id="rId12"/>
    <p:sldId id="335" r:id="rId13"/>
    <p:sldId id="346" r:id="rId14"/>
    <p:sldId id="353" r:id="rId15"/>
    <p:sldId id="341" r:id="rId16"/>
    <p:sldId id="334" r:id="rId17"/>
    <p:sldId id="35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54"/>
  </p:normalViewPr>
  <p:slideViewPr>
    <p:cSldViewPr snapToGrid="0">
      <p:cViewPr>
        <p:scale>
          <a:sx n="66" d="100"/>
          <a:sy n="66" d="100"/>
        </p:scale>
        <p:origin x="900" y="84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93" d="100"/>
          <a:sy n="93" d="100"/>
        </p:scale>
        <p:origin x="28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BD03D171-3524-4F97-943A-3607B11DFD23}" type="datetime1">
              <a:rPr lang="pt-BR" smtClean="0"/>
              <a:t>13/04/2024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77777AE-A626-4F47-81EF-9ADAA35286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6D79784A-A63F-4BC8-B811-1B561A688AB0}" type="datetime1">
              <a:rPr lang="pt-BR" smtClean="0"/>
              <a:t>13/04/2024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1449098-A5DD-8745-9BDA-7818ECA2289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51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151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24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2094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801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318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610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456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168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25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797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61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380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1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46461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1626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69381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23047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353827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3095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3268350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4484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" name="Forma Liv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8" name="Forma livre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1" name="Forma Livre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3" name="Espaço Reservado para Tex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pt-B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pt-BR" sz="2400" b="0">
                <a:solidFill>
                  <a:schemeClr val="bg1"/>
                </a:solidFill>
                <a:latin typeface="+mn-lt"/>
              </a:defRPr>
            </a:lvl2pPr>
            <a:lvl3pPr>
              <a:defRPr lang="pt-BR" sz="2400" b="0">
                <a:solidFill>
                  <a:schemeClr val="bg1"/>
                </a:solidFill>
                <a:latin typeface="+mn-lt"/>
              </a:defRPr>
            </a:lvl3pPr>
            <a:lvl4pPr>
              <a:defRPr lang="pt-BR" sz="2400" b="0">
                <a:solidFill>
                  <a:schemeClr val="bg1"/>
                </a:solidFill>
                <a:latin typeface="+mn-lt"/>
              </a:defRPr>
            </a:lvl4pPr>
            <a:lvl5pPr>
              <a:defRPr lang="pt-B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980708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ção do Loc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pt-BR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pt-BR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3021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pt-B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pt-B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68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917018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 à esqu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1" name="Espaço Reservado par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TODOS DA CONTOSO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916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versá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pt-BR" sz="2400" smtClean="0">
                <a:solidFill>
                  <a:schemeClr val="bg1"/>
                </a:solidFill>
              </a:defRPr>
            </a:lvl1pPr>
            <a:lvl2pPr>
              <a:defRPr lang="pt-BR" sz="2400" smtClean="0">
                <a:solidFill>
                  <a:schemeClr val="bg1"/>
                </a:solidFill>
              </a:defRPr>
            </a:lvl2pPr>
            <a:lvl3pPr>
              <a:defRPr lang="pt-BR" sz="2400" smtClean="0">
                <a:solidFill>
                  <a:schemeClr val="bg1"/>
                </a:solidFill>
              </a:defRPr>
            </a:lvl3pPr>
            <a:lvl4pPr>
              <a:defRPr lang="pt-BR" sz="2400" smtClean="0">
                <a:solidFill>
                  <a:schemeClr val="bg1"/>
                </a:solidFill>
              </a:defRPr>
            </a:lvl4pPr>
            <a:lvl5pPr>
              <a:defRPr lang="pt-BR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Clique para editar os estilos de texto Mestres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Segundo nível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Terceiro nível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Quarto nível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32113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acompanhamen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1" name="Forma livre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752157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a de íco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pt-B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2759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ível da comparação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5935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2012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ualização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053051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guntas e Respo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pt-B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Espaço Reservado para Tex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pt-B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41166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17202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060328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18221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96738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367307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487591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89795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5D9ACC8A-FA13-47DD-9722-0749C5E70D5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1658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1" r:id="rId20"/>
    <p:sldLayoutId id="2147483762" r:id="rId21"/>
    <p:sldLayoutId id="2147483764" r:id="rId22"/>
    <p:sldLayoutId id="2147483765" r:id="rId23"/>
    <p:sldLayoutId id="2147483766" r:id="rId24"/>
    <p:sldLayoutId id="2147483769" r:id="rId25"/>
    <p:sldLayoutId id="2147483771" r:id="rId26"/>
    <p:sldLayoutId id="2147483772" r:id="rId2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sv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7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>
              <a:spcBef>
                <a:spcPct val="0"/>
              </a:spcBef>
            </a:pPr>
            <a:r>
              <a:rPr lang="en-US" sz="3600" spc="300">
                <a:solidFill>
                  <a:schemeClr val="accent1"/>
                </a:solidFill>
              </a:rPr>
              <a:t>CONTOSO </a:t>
            </a:r>
            <a:br>
              <a:rPr lang="en-US" sz="3600" spc="300">
                <a:solidFill>
                  <a:schemeClr val="accent1"/>
                </a:solidFill>
              </a:rPr>
            </a:br>
            <a:r>
              <a:rPr lang="en-US" sz="3600" spc="300">
                <a:solidFill>
                  <a:schemeClr val="accent1"/>
                </a:solidFill>
              </a:rPr>
              <a:t>TODOS</a:t>
            </a:r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25491" y="812404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r>
              <a:rPr lang="en-US" b="0" spc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Trabalho</a:t>
            </a:r>
            <a:r>
              <a:rPr lang="en-US" b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0" spc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Interdisciplinar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Aplicações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</a:t>
            </a:r>
            <a:endParaRPr lang="en-US" b="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4" name="Imagem 6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282782F-B00B-5963-314B-B06F25BAC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438591" y="1222374"/>
            <a:ext cx="2383479" cy="22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EFD27-DC4E-9751-39B1-ADD77419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705926"/>
            <a:ext cx="4931664" cy="177838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>
              <a:lnSpc>
                <a:spcPct val="90000"/>
              </a:lnSpc>
            </a:pPr>
            <a:r>
              <a:rPr lang="pt-BR" sz="3800" spc="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metodologia</a:t>
            </a:r>
            <a:br>
              <a:rPr lang="pt-BR" sz="3800" spc="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pt-BR" spc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2998DC5-6BBF-233D-15F8-69BF22B6C5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16290" y="2396362"/>
            <a:ext cx="1974915" cy="215457"/>
          </a:xfrm>
        </p:spPr>
        <p:txBody>
          <a:bodyPr rtlCol="0">
            <a:normAutofit lnSpcReduction="10000"/>
          </a:bodyPr>
          <a:lstStyle>
            <a:defPPr>
              <a:defRPr lang="pt-BR"/>
            </a:defPPr>
          </a:lstStyle>
          <a:p>
            <a:pPr rtl="0"/>
            <a:r>
              <a:rPr lang="pt-BR" sz="180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Google</a:t>
            </a:r>
            <a:endParaRPr lang="pt-BR" sz="1800" spc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CC29CA0-0C19-3579-1249-562A5A45E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16290" y="4129651"/>
            <a:ext cx="1609344" cy="3247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Posterama" panose="020B0504020200020000" pitchFamily="34" charset="0"/>
              </a:rPr>
              <a:t>Figma</a:t>
            </a:r>
            <a:endParaRPr lang="pt-BR" sz="1800" spc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pt-BR" spc="0" dirty="0"/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4CE3A21D-619F-5E73-1825-331AA2486380}"/>
              </a:ext>
            </a:extLst>
          </p:cNvPr>
          <p:cNvSpPr txBox="1">
            <a:spLocks/>
          </p:cNvSpPr>
          <p:nvPr/>
        </p:nvSpPr>
        <p:spPr>
          <a:xfrm>
            <a:off x="1202527" y="3233653"/>
            <a:ext cx="2527364" cy="424623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pt-BR"/>
            </a:defPPr>
            <a:lvl1pPr marL="342900" indent="-342900" algn="l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  <a:cs typeface="Posterama" panose="020B0504020200020000" pitchFamily="34" charset="0"/>
              </a:rPr>
              <a:t>Canvas PUC MINAS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88C0154E-5023-1E41-6952-EDA7995FA4F5}"/>
              </a:ext>
            </a:extLst>
          </p:cNvPr>
          <p:cNvSpPr txBox="1">
            <a:spLocks/>
          </p:cNvSpPr>
          <p:nvPr/>
        </p:nvSpPr>
        <p:spPr>
          <a:xfrm>
            <a:off x="1216290" y="5013865"/>
            <a:ext cx="1609344" cy="231709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lnSpcReduction="10000"/>
          </a:bodyPr>
          <a:lstStyle>
            <a:defPPr>
              <a:defRPr lang="pt-BR"/>
            </a:defPPr>
            <a:lvl1pPr marL="342900" indent="-342900" algn="l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cs typeface="Posterama" panose="020B0504020200020000" pitchFamily="34" charset="0"/>
              </a:rPr>
              <a:t>Canvas</a:t>
            </a:r>
            <a:endParaRPr lang="pt-BR" dirty="0"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endParaRPr lang="pt-BR" dirty="0"/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EEF6140B-B228-0F6B-810F-F6F1D6D33664}"/>
              </a:ext>
            </a:extLst>
          </p:cNvPr>
          <p:cNvSpPr txBox="1">
            <a:spLocks/>
          </p:cNvSpPr>
          <p:nvPr/>
        </p:nvSpPr>
        <p:spPr>
          <a:xfrm>
            <a:off x="1202527" y="2793415"/>
            <a:ext cx="2527364" cy="218472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lnSpcReduction="10000"/>
          </a:bodyPr>
          <a:lstStyle>
            <a:defPPr>
              <a:defRPr lang="pt-BR"/>
            </a:defPPr>
            <a:lvl1pPr marL="342900" indent="-342900" algn="l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  <a:cs typeface="Posterama" panose="020B0504020200020000" pitchFamily="34" charset="0"/>
              </a:rPr>
              <a:t>Google - </a:t>
            </a:r>
            <a:r>
              <a:rPr lang="pt-BR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Posterama" panose="020B0504020200020000" pitchFamily="34" charset="0"/>
              </a:rPr>
              <a:t>Docs</a:t>
            </a:r>
            <a:endParaRPr lang="pt-BR" dirty="0"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endParaRPr lang="pt-BR" dirty="0"/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ABDBF70C-1C00-3C6B-5A5F-13CBEEE769E2}"/>
              </a:ext>
            </a:extLst>
          </p:cNvPr>
          <p:cNvSpPr txBox="1">
            <a:spLocks/>
          </p:cNvSpPr>
          <p:nvPr/>
        </p:nvSpPr>
        <p:spPr>
          <a:xfrm>
            <a:off x="1216290" y="3676446"/>
            <a:ext cx="1609344" cy="218472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lnSpcReduction="10000"/>
          </a:bodyPr>
          <a:lstStyle>
            <a:defPPr>
              <a:defRPr lang="pt-BR"/>
            </a:defPPr>
            <a:lvl1pPr marL="342900" indent="-342900" algn="l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  <a:cs typeface="Posterama" panose="020B0504020200020000" pitchFamily="34" charset="0"/>
              </a:rPr>
              <a:t>Bitrix24</a:t>
            </a:r>
          </a:p>
          <a:p>
            <a:endParaRPr lang="pt-BR" dirty="0"/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FC93E1A-18E0-CA87-9FF8-3354BCC53E60}"/>
              </a:ext>
            </a:extLst>
          </p:cNvPr>
          <p:cNvSpPr txBox="1">
            <a:spLocks/>
          </p:cNvSpPr>
          <p:nvPr/>
        </p:nvSpPr>
        <p:spPr>
          <a:xfrm>
            <a:off x="1216290" y="1960944"/>
            <a:ext cx="1609344" cy="34347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pt-BR"/>
            </a:defPPr>
            <a:lvl1pPr marL="342900" indent="-342900" algn="l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latin typeface="Avenir Next LT Pro" panose="020B0504020202020204" pitchFamily="34" charset="77"/>
                <a:cs typeface="Posterama" panose="020B0504020200020000" pitchFamily="34" charset="0"/>
              </a:rPr>
              <a:t>Discord</a:t>
            </a:r>
            <a:endParaRPr lang="pt-BR" dirty="0"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endParaRPr lang="pt-BR" dirty="0"/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8B5CC559-9ACC-C395-0199-2803731548EC}"/>
              </a:ext>
            </a:extLst>
          </p:cNvPr>
          <p:cNvSpPr txBox="1">
            <a:spLocks/>
          </p:cNvSpPr>
          <p:nvPr/>
        </p:nvSpPr>
        <p:spPr>
          <a:xfrm>
            <a:off x="1202527" y="4536948"/>
            <a:ext cx="1609344" cy="34347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92500"/>
          </a:bodyPr>
          <a:lstStyle>
            <a:defPPr>
              <a:defRPr lang="pt-BR"/>
            </a:defPPr>
            <a:lvl1pPr marL="342900" indent="-342900" algn="l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  <a:cs typeface="Posterama" panose="020B0504020200020000" pitchFamily="34" charset="0"/>
              </a:rPr>
              <a:t>Power Point</a:t>
            </a:r>
          </a:p>
          <a:p>
            <a:endParaRPr lang="pt-BR" dirty="0"/>
          </a:p>
        </p:txBody>
      </p:sp>
      <p:pic>
        <p:nvPicPr>
          <p:cNvPr id="25" name="Espaço Reservado para Imagem 65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052DA77A-A11B-079F-F9D1-178DE5AA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32" r="16632"/>
          <a:stretch>
            <a:fillRect/>
          </a:stretch>
        </p:blipFill>
        <p:spPr>
          <a:xfrm>
            <a:off x="5472113" y="1137706"/>
            <a:ext cx="4671696" cy="4671696"/>
          </a:xfrm>
          <a:prstGeom prst="ellipse">
            <a:avLst/>
          </a:prstGeom>
        </p:spPr>
      </p:pic>
      <p:pic>
        <p:nvPicPr>
          <p:cNvPr id="26" name="Imagem 2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C7859DE-CF2F-133C-1348-1B2816B0DF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83179"/>
            <a:ext cx="12188952" cy="1490472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Principais Telas</a:t>
            </a:r>
            <a:br>
              <a:rPr lang="pt-BR" dirty="0"/>
            </a:br>
            <a:endParaRPr lang="pt-BR" dirty="0"/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E6829C-48B4-C655-6287-08C3F2785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61" y="800099"/>
            <a:ext cx="3199782" cy="45830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82CCA2-30CB-C82E-6F19-24AA59491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444" y="831401"/>
            <a:ext cx="2883207" cy="45830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AE48028-CB1A-A715-6769-45F9995DD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437" y="815750"/>
            <a:ext cx="2830270" cy="4583080"/>
          </a:xfrm>
          <a:prstGeom prst="rect">
            <a:avLst/>
          </a:prstGeom>
        </p:spPr>
      </p:pic>
      <p:pic>
        <p:nvPicPr>
          <p:cNvPr id="18" name="Imagem 1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6BB0EFA-7BF5-6B21-0A60-6BD4D8F49E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231534" y="4454639"/>
            <a:ext cx="1004887" cy="9285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3C40640-26A3-D4B6-77BA-90B464E720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193086" y="248786"/>
            <a:ext cx="4088530" cy="3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40300-9B84-CE8C-49D8-0B0BC49E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spc="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Testes REALIZADOS: WIREFRAME</a:t>
            </a:r>
            <a:br>
              <a:rPr lang="pt-BR" sz="4000" spc="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pt-BR" sz="4000" spc="0" dirty="0"/>
          </a:p>
        </p:txBody>
      </p:sp>
      <p:pic>
        <p:nvPicPr>
          <p:cNvPr id="4" name="Elemento gráfico 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E7EB3FE9-BEA8-7DA6-3E32-8B1819DA0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2" t="13125" r="4816" b="12291"/>
          <a:stretch/>
        </p:blipFill>
        <p:spPr>
          <a:xfrm>
            <a:off x="312057" y="3429000"/>
            <a:ext cx="4616344" cy="2594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23E301C-9020-4033-77EA-27B24CC726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0" y="76588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83179"/>
            <a:ext cx="12188952" cy="1490472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 err="1"/>
              <a:t>Userflow</a:t>
            </a:r>
            <a:endParaRPr lang="pt-BR" dirty="0"/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pic>
        <p:nvPicPr>
          <p:cNvPr id="18" name="Imagem 1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6BB0EFA-7BF5-6B21-0A60-6BD4D8F49E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231534" y="4454639"/>
            <a:ext cx="1004887" cy="92854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FD99AB-8D94-B135-B163-8CDDBE0B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93" y="580571"/>
            <a:ext cx="6045654" cy="4696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>
              <a:spcBef>
                <a:spcPct val="0"/>
              </a:spcBef>
            </a:pPr>
            <a:r>
              <a:rPr lang="en-US" sz="3600" spc="300" dirty="0">
                <a:solidFill>
                  <a:schemeClr val="accent1"/>
                </a:solidFill>
              </a:rPr>
              <a:t>CONTOSO </a:t>
            </a:r>
            <a:br>
              <a:rPr lang="en-US" sz="3600" spc="300" dirty="0">
                <a:solidFill>
                  <a:schemeClr val="accent1"/>
                </a:solidFill>
              </a:rPr>
            </a:br>
            <a:r>
              <a:rPr lang="en-US" sz="3600" spc="300" dirty="0">
                <a:solidFill>
                  <a:schemeClr val="accent1"/>
                </a:solidFill>
              </a:rPr>
              <a:t>TODOS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4453" y="977505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Obrigado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todos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en-US" b="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4" name="Imagem 6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282782F-B00B-5963-314B-B06F25BAC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438591" y="1222374"/>
            <a:ext cx="2383479" cy="22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5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3CD2AC1-6FD4-6020-2501-F43672617CF0}"/>
              </a:ext>
            </a:extLst>
          </p:cNvPr>
          <p:cNvSpPr txBox="1">
            <a:spLocks/>
          </p:cNvSpPr>
          <p:nvPr/>
        </p:nvSpPr>
        <p:spPr>
          <a:xfrm flipV="1">
            <a:off x="6159223" y="0"/>
            <a:ext cx="6062648" cy="6858000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vert="horz" wrap="square" lIns="0" tIns="740664" rIns="0" bIns="45720" rtlCol="0" anchor="t">
            <a:noAutofit/>
          </a:bodyPr>
          <a:lstStyle>
            <a:defPPr>
              <a:defRPr lang="pt-BR"/>
            </a:defPPr>
            <a:lvl1pPr algn="ctr" defTabSz="4572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None/>
              <a:defRPr lang="pt-BR" sz="3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-2"/>
            <a:ext cx="6062650" cy="685800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800" dirty="0">
                <a:latin typeface="Posterama" panose="020B0504020200020000" pitchFamily="34" charset="0"/>
                <a:cs typeface="Posterama" panose="020B0504020200020000" pitchFamily="34" charset="0"/>
              </a:rPr>
              <a:t>Quem somos nós?</a:t>
            </a:r>
            <a:br>
              <a:rPr lang="pt-BR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pt-BR" sz="1600" dirty="0">
                <a:latin typeface="Posterama" panose="020B0504020200020000" pitchFamily="34" charset="0"/>
                <a:cs typeface="Posterama" panose="020B0504020200020000" pitchFamily="34" charset="0"/>
              </a:rPr>
              <a:t>Equipe executiva</a:t>
            </a:r>
            <a:endParaRPr lang="pt-BR" sz="160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389438C-3A72-7531-7001-32C53D54B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9037" y="3408425"/>
            <a:ext cx="2313432" cy="219456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João Prado</a:t>
            </a:r>
            <a:endParaRPr lang="pt-B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A90A2AE-5424-EE85-89EC-DB7B91095E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Breno Oliveira</a:t>
            </a:r>
            <a:endParaRPr lang="pt-B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672DE48-ED9C-6281-7221-299D86E99F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9412" y="5758434"/>
            <a:ext cx="2313432" cy="21945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Anielle oliveira</a:t>
            </a:r>
            <a:endParaRPr lang="pt-B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A99A827-AFD4-A5BC-DB08-4B96597B69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9158" y="2591894"/>
            <a:ext cx="2313432" cy="21945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Deborah </a:t>
            </a:r>
            <a:r>
              <a:rPr lang="pt-BR" sz="140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barbosa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6A03B926-83F0-5604-207E-A2A8CEA868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6851" y="3630168"/>
            <a:ext cx="2313432" cy="219456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Lider e Desenvolvedor</a:t>
            </a:r>
            <a:endParaRPr lang="pt-BR" sz="1400" b="0" spc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pt-BR" spc="0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5C09F9D-11EE-8AD4-3490-2A68750F28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Desenvolvedor</a:t>
            </a:r>
            <a:endParaRPr lang="pt-B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AB7C276-228B-F7FD-D034-95D5F984EB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87652" y="6003036"/>
            <a:ext cx="2313432" cy="21945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Desenvolvedora</a:t>
            </a:r>
            <a:endParaRPr lang="pt-BR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159D83EF-ED58-87AD-1878-84B7463290C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99158" y="2870642"/>
            <a:ext cx="2313432" cy="3756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Desenvolvedora</a:t>
            </a:r>
            <a:endParaRPr lang="pt-BR" dirty="0"/>
          </a:p>
        </p:txBody>
      </p:sp>
      <p:pic>
        <p:nvPicPr>
          <p:cNvPr id="34" name="Espaço Reservado para Imagem 33" descr="Pessoa posando para foto segurando cachorro&#10;&#10;Descrição gerada automaticamente">
            <a:extLst>
              <a:ext uri="{FF2B5EF4-FFF2-40B4-BE49-F238E27FC236}">
                <a16:creationId xmlns:a16="http://schemas.microsoft.com/office/drawing/2014/main" id="{CF163995-57FC-3887-C4B4-2999FEFB83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12500" b="12500"/>
          <a:stretch>
            <a:fillRect/>
          </a:stretch>
        </p:blipFill>
        <p:spPr>
          <a:xfrm>
            <a:off x="1026733" y="1721358"/>
            <a:ext cx="1508760" cy="1508760"/>
          </a:xfrm>
        </p:spPr>
      </p:pic>
      <p:pic>
        <p:nvPicPr>
          <p:cNvPr id="38" name="Espaço Reservado para Imagem 37" descr="Pessoa posando para foto com cachorro&#10;&#10;Descrição gerada automaticamente">
            <a:extLst>
              <a:ext uri="{FF2B5EF4-FFF2-40B4-BE49-F238E27FC236}">
                <a16:creationId xmlns:a16="http://schemas.microsoft.com/office/drawing/2014/main" id="{B788CC25-E0FC-E1A6-2596-F5CB34BCE7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12539" b="12539"/>
          <a:stretch>
            <a:fillRect/>
          </a:stretch>
        </p:blipFill>
        <p:spPr>
          <a:xfrm>
            <a:off x="3550362" y="1747647"/>
            <a:ext cx="1508760" cy="1508760"/>
          </a:xfrm>
        </p:spPr>
      </p:pic>
      <p:pic>
        <p:nvPicPr>
          <p:cNvPr id="50" name="Espaço Reservado para Imagem 49" descr="Mulher com gato no colo&#10;&#10;Descrição gerada automaticamente">
            <a:extLst>
              <a:ext uri="{FF2B5EF4-FFF2-40B4-BE49-F238E27FC236}">
                <a16:creationId xmlns:a16="http://schemas.microsoft.com/office/drawing/2014/main" id="{461A0301-CBD8-D223-4885-0A3DF952EA7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t="8165" b="8165"/>
          <a:stretch>
            <a:fillRect/>
          </a:stretch>
        </p:blipFill>
        <p:spPr>
          <a:xfrm>
            <a:off x="8436167" y="935943"/>
            <a:ext cx="1508760" cy="1508760"/>
          </a:xfrm>
        </p:spPr>
      </p:pic>
      <p:pic>
        <p:nvPicPr>
          <p:cNvPr id="55" name="Espaço Reservado para Imagem 54" descr="Mulher com camiseta branca&#10;&#10;Descrição gerada automaticamente com confiança média">
            <a:extLst>
              <a:ext uri="{FF2B5EF4-FFF2-40B4-BE49-F238E27FC236}">
                <a16:creationId xmlns:a16="http://schemas.microsoft.com/office/drawing/2014/main" id="{A4FB41A1-3AF5-C3CF-9DF8-BBFEDF50FA7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/>
          <a:srcRect t="12500" b="12500"/>
          <a:stretch>
            <a:fillRect/>
          </a:stretch>
        </p:blipFill>
        <p:spPr>
          <a:xfrm>
            <a:off x="2281748" y="4123945"/>
            <a:ext cx="1508760" cy="1508760"/>
          </a:xfrm>
        </p:spPr>
      </p:pic>
      <p:pic>
        <p:nvPicPr>
          <p:cNvPr id="56" name="Espaço Reservado para Imagem 14" descr="Mulher segurando cachorro no colo&#10;&#10;Descrição gerada automaticamente">
            <a:extLst>
              <a:ext uri="{FF2B5EF4-FFF2-40B4-BE49-F238E27FC236}">
                <a16:creationId xmlns:a16="http://schemas.microsoft.com/office/drawing/2014/main" id="{F4B43578-491B-1AAF-06A9-CAE2DA1112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2539" b="12539"/>
          <a:stretch>
            <a:fillRect/>
          </a:stretch>
        </p:blipFill>
        <p:spPr>
          <a:xfrm>
            <a:off x="9903291" y="3408425"/>
            <a:ext cx="1508760" cy="1508760"/>
          </a:xfrm>
          <a:prstGeom prst="ellipse">
            <a:avLst/>
          </a:prstGeom>
          <a:noFill/>
        </p:spPr>
      </p:pic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3166955E-29B0-E3C4-2777-4FEBAC7DB89F}"/>
              </a:ext>
            </a:extLst>
          </p:cNvPr>
          <p:cNvSpPr txBox="1">
            <a:spLocks/>
          </p:cNvSpPr>
          <p:nvPr/>
        </p:nvSpPr>
        <p:spPr>
          <a:xfrm>
            <a:off x="6785346" y="5035770"/>
            <a:ext cx="2313432" cy="21945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defPPr>
              <a:defRPr lang="pt-BR"/>
            </a:defPPr>
            <a:lvl1pPr marL="342900" indent="-34290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</a:rPr>
              <a:t>INGRID SANTOS</a:t>
            </a:r>
            <a:endParaRPr lang="pt-BR" b="0" dirty="0"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endParaRPr lang="pt-BR" dirty="0"/>
          </a:p>
        </p:txBody>
      </p:sp>
      <p:sp>
        <p:nvSpPr>
          <p:cNvPr id="62" name="Espaço Reservado para Texto 14">
            <a:extLst>
              <a:ext uri="{FF2B5EF4-FFF2-40B4-BE49-F238E27FC236}">
                <a16:creationId xmlns:a16="http://schemas.microsoft.com/office/drawing/2014/main" id="{392E0445-B137-311C-5AF1-D3ABAD3C2AA8}"/>
              </a:ext>
            </a:extLst>
          </p:cNvPr>
          <p:cNvSpPr txBox="1">
            <a:spLocks/>
          </p:cNvSpPr>
          <p:nvPr/>
        </p:nvSpPr>
        <p:spPr>
          <a:xfrm>
            <a:off x="6785346" y="5254796"/>
            <a:ext cx="2313432" cy="37567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defPPr>
              <a:defRPr lang="pt-BR"/>
            </a:defPPr>
            <a:lvl1pPr marL="342900" indent="-34290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</a:rPr>
              <a:t>Desenvolvedora</a:t>
            </a:r>
            <a:endParaRPr lang="pt-BR" dirty="0"/>
          </a:p>
        </p:txBody>
      </p:sp>
      <p:pic>
        <p:nvPicPr>
          <p:cNvPr id="63" name="Espaço Reservado para Imagem 28" descr="Mulher sorrindo segurando cachorro&#10;&#10;Descrição gerada automaticamente">
            <a:extLst>
              <a:ext uri="{FF2B5EF4-FFF2-40B4-BE49-F238E27FC236}">
                <a16:creationId xmlns:a16="http://schemas.microsoft.com/office/drawing/2014/main" id="{EBA89F59-2262-1079-B6F4-B87D962A071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71" b="1271"/>
          <a:stretch>
            <a:fillRect/>
          </a:stretch>
        </p:blipFill>
        <p:spPr>
          <a:xfrm>
            <a:off x="7187682" y="3408425"/>
            <a:ext cx="1508760" cy="1508760"/>
          </a:xfrm>
          <a:prstGeom prst="ellipse">
            <a:avLst/>
          </a:prstGeom>
          <a:noFill/>
        </p:spPr>
      </p:pic>
      <p:sp>
        <p:nvSpPr>
          <p:cNvPr id="2048" name="Espaço Reservado para Texto 10">
            <a:extLst>
              <a:ext uri="{FF2B5EF4-FFF2-40B4-BE49-F238E27FC236}">
                <a16:creationId xmlns:a16="http://schemas.microsoft.com/office/drawing/2014/main" id="{98131F89-799A-B1BB-D9C1-108E08D53249}"/>
              </a:ext>
            </a:extLst>
          </p:cNvPr>
          <p:cNvSpPr txBox="1">
            <a:spLocks/>
          </p:cNvSpPr>
          <p:nvPr/>
        </p:nvSpPr>
        <p:spPr>
          <a:xfrm>
            <a:off x="9366621" y="5020411"/>
            <a:ext cx="2313432" cy="21945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defPPr>
              <a:defRPr lang="pt-BR"/>
            </a:defPPr>
            <a:lvl1pPr marL="342900" indent="-34290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</a:rPr>
              <a:t>RODRIGO NUNES</a:t>
            </a:r>
            <a:endParaRPr lang="pt-BR" b="0" dirty="0"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endParaRPr lang="pt-BR" dirty="0"/>
          </a:p>
        </p:txBody>
      </p:sp>
      <p:sp>
        <p:nvSpPr>
          <p:cNvPr id="2049" name="Espaço Reservado para Texto 14">
            <a:extLst>
              <a:ext uri="{FF2B5EF4-FFF2-40B4-BE49-F238E27FC236}">
                <a16:creationId xmlns:a16="http://schemas.microsoft.com/office/drawing/2014/main" id="{392E0445-B137-311C-5AF1-D3ABAD3C2AA8}"/>
              </a:ext>
            </a:extLst>
          </p:cNvPr>
          <p:cNvSpPr txBox="1">
            <a:spLocks/>
          </p:cNvSpPr>
          <p:nvPr/>
        </p:nvSpPr>
        <p:spPr>
          <a:xfrm>
            <a:off x="9366621" y="5254796"/>
            <a:ext cx="2313432" cy="37567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defPPr>
              <a:defRPr lang="pt-BR"/>
            </a:defPPr>
            <a:lvl1pPr marL="342900" indent="-34290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pt-BR"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venir Next LT Pro" panose="020B0504020202020204" pitchFamily="34" charset="77"/>
                <a:ea typeface="Source Sans Pro" panose="020B0503030403020204" pitchFamily="34" charset="0"/>
              </a:rPr>
              <a:t>Desenvolvedor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36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Dores</a:t>
            </a:r>
            <a:endParaRPr lang="pt-BR" dirty="0"/>
          </a:p>
        </p:txBody>
      </p:sp>
      <p:pic>
        <p:nvPicPr>
          <p:cNvPr id="7" name="Espaço Reservado para Imagem 24" descr="Pessoa posando para foto&#10;&#10;Descrição gerada automaticamente">
            <a:extLst>
              <a:ext uri="{FF2B5EF4-FFF2-40B4-BE49-F238E27FC236}">
                <a16:creationId xmlns:a16="http://schemas.microsoft.com/office/drawing/2014/main" id="{E54E911A-AE63-3E8D-F588-B98C69A42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34000" y="0"/>
            <a:ext cx="6858000" cy="6858000"/>
          </a:xfrm>
          <a:prstGeom prst="ellipse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BE11FFB8-1501-EA15-5FF7-8088FFA9F97E}"/>
              </a:ext>
            </a:extLst>
          </p:cNvPr>
          <p:cNvSpPr txBox="1">
            <a:spLocks/>
          </p:cNvSpPr>
          <p:nvPr/>
        </p:nvSpPr>
        <p:spPr>
          <a:xfrm>
            <a:off x="379477" y="2655187"/>
            <a:ext cx="4459986" cy="29740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pt-BR" sz="1000" dirty="0"/>
              <a:t>1</a:t>
            </a:r>
            <a:r>
              <a:rPr lang="pt-BR" dirty="0"/>
              <a:t> Desinformação sobre o processo;</a:t>
            </a:r>
          </a:p>
          <a:p>
            <a:r>
              <a:rPr lang="pt-BR" sz="1000" dirty="0"/>
              <a:t>2</a:t>
            </a:r>
            <a:r>
              <a:rPr lang="pt-BR" dirty="0"/>
              <a:t> Medo e receio;</a:t>
            </a:r>
          </a:p>
          <a:p>
            <a:r>
              <a:rPr lang="pt-BR" sz="1000" dirty="0"/>
              <a:t>3</a:t>
            </a:r>
            <a:r>
              <a:rPr lang="pt-BR" dirty="0"/>
              <a:t> Falta de contato com ongs;</a:t>
            </a:r>
          </a:p>
          <a:p>
            <a:r>
              <a:rPr lang="pt-BR" sz="1000" dirty="0"/>
              <a:t>4</a:t>
            </a:r>
            <a:r>
              <a:rPr lang="pt-BR" dirty="0"/>
              <a:t> Falta de apoio e suporte após a adoção.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1" name="Imagem 3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176670D-F8B6-E891-C57D-81603A835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p14="http://schemas.microsoft.com/office/powerpoint/2010/main" xmlns:alf="http://schemas.microsoft.com/office/drawing/2021/livefeed" xmlns:asvg="http://schemas.microsoft.com/office/drawing/2016/SVG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D687C-C110-BB41-4B2F-20F713D0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6067453" cy="6857999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90000"/>
              </a:lnSpc>
            </a:pPr>
            <a:r>
              <a:rPr lang="pt-BR" sz="2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na hora da adoção</a:t>
            </a:r>
            <a:br>
              <a:rPr lang="pt-BR" sz="38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pt-BR" dirty="0"/>
          </a:p>
        </p:txBody>
      </p:sp>
      <p:pic>
        <p:nvPicPr>
          <p:cNvPr id="8" name="Espaço Reservado para Imagem 36" descr="Cachorro com a língua de fora&#10;&#10;Descrição gerada automaticamente">
            <a:extLst>
              <a:ext uri="{FF2B5EF4-FFF2-40B4-BE49-F238E27FC236}">
                <a16:creationId xmlns:a16="http://schemas.microsoft.com/office/drawing/2014/main" id="{9A984B5B-9D18-9BBA-C4B6-9D7CCC17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15" r="16615"/>
          <a:stretch>
            <a:fillRect/>
          </a:stretch>
        </p:blipFill>
        <p:spPr>
          <a:xfrm>
            <a:off x="99987" y="510368"/>
            <a:ext cx="5837262" cy="5837262"/>
          </a:xfrm>
          <a:prstGeom prst="ellipse">
            <a:avLst/>
          </a:prstGeom>
        </p:spPr>
      </p:pic>
      <p:graphicFrame>
        <p:nvGraphicFramePr>
          <p:cNvPr id="15" name="Tabela 9">
            <a:extLst>
              <a:ext uri="{FF2B5EF4-FFF2-40B4-BE49-F238E27FC236}">
                <a16:creationId xmlns:a16="http://schemas.microsoft.com/office/drawing/2014/main" id="{ED95B872-91CF-4B4F-7CF7-219AB5E17D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84253"/>
              </p:ext>
            </p:extLst>
          </p:nvPr>
        </p:nvGraphicFramePr>
        <p:xfrm>
          <a:off x="7077205" y="2114550"/>
          <a:ext cx="4105042" cy="242358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49275">
                  <a:extLst>
                    <a:ext uri="{9D8B030D-6E8A-4147-A177-3AD203B41FA5}">
                      <a16:colId xmlns:a16="http://schemas.microsoft.com/office/drawing/2014/main" val="549197179"/>
                    </a:ext>
                  </a:extLst>
                </a:gridCol>
                <a:gridCol w="1955767">
                  <a:extLst>
                    <a:ext uri="{9D8B030D-6E8A-4147-A177-3AD203B41FA5}">
                      <a16:colId xmlns:a16="http://schemas.microsoft.com/office/drawing/2014/main" val="2281444103"/>
                    </a:ext>
                  </a:extLst>
                </a:gridCol>
              </a:tblGrid>
              <a:tr h="807863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lvl="0" algn="l" rtl="0">
                        <a:buNone/>
                      </a:pPr>
                      <a:r>
                        <a:rPr lang="pt-BR" sz="1400" b="0" spc="100" noProof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  <a:ea typeface="Source Sans Pro" panose="020B0503030403020204" pitchFamily="34" charset="0"/>
                        </a:rPr>
                        <a:t>Idade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pt-BR"/>
                      </a:pPr>
                      <a:r>
                        <a:rPr kumimoji="0" lang="pt-BR" sz="14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Cor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578431"/>
                  </a:ext>
                </a:extLst>
              </a:tr>
              <a:tr h="807863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pt-BR" sz="14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Raça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pt-BR"/>
                      </a:pPr>
                      <a:r>
                        <a:rPr kumimoji="0" lang="pt-BR" sz="14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Tamanho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136465"/>
                  </a:ext>
                </a:extLst>
              </a:tr>
              <a:tr h="807863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kern="1200" cap="none" spc="100" normalizeH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Pelagem</a:t>
                      </a:r>
                      <a:endParaRPr kumimoji="0" lang="pt-BR" sz="1400" b="0" i="0" u="none" strike="noStrike" kern="1200" cap="none" spc="10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venir Next LT Pro" panose="020B0504020202020204" pitchFamily="34" charset="77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kumimoji="0" lang="pt-BR" sz="1400" b="0" i="0" u="none" strike="noStrike" kern="1200" cap="none" spc="10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venir Next LT Pro" panose="020B0504020202020204" pitchFamily="34" charset="77"/>
                          <a:ea typeface="Source Sans Pro" panose="020B0503030403020204" pitchFamily="34" charset="0"/>
                          <a:cs typeface="+mn-cs"/>
                        </a:rPr>
                        <a:t>Portadores de Deficiência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351929"/>
                  </a:ext>
                </a:extLst>
              </a:tr>
            </a:tbl>
          </a:graphicData>
        </a:graphic>
      </p:graphicFrame>
      <p:pic>
        <p:nvPicPr>
          <p:cNvPr id="24" name="Imagem 2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0A311BE-34FF-2DD0-8AA7-DE88157315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 xmlns:c="http://schemas.openxmlformats.org/drawingml/2006/chart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97D0A-994C-90DB-7BAF-3AABEBA2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91" y="919819"/>
            <a:ext cx="4105656" cy="950976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rtl="0"/>
            <a:r>
              <a:rPr lang="pt-BR" spc="0" dirty="0"/>
              <a:t>PROJETO BUSCAPET</a:t>
            </a:r>
          </a:p>
        </p:txBody>
      </p:sp>
      <p:pic>
        <p:nvPicPr>
          <p:cNvPr id="12" name="Espaço Reservado para Imagem 11" descr="Gráfico Linear com preenchimento sólido">
            <a:extLst>
              <a:ext uri="{FF2B5EF4-FFF2-40B4-BE49-F238E27FC236}">
                <a16:creationId xmlns:a16="http://schemas.microsoft.com/office/drawing/2014/main" id="{56F577E0-6992-5DE1-6DC3-6286561EE3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47801" y="2266832"/>
            <a:ext cx="658368" cy="658368"/>
          </a:xfrm>
        </p:spPr>
      </p:pic>
      <p:pic>
        <p:nvPicPr>
          <p:cNvPr id="13" name="Espaço Reservado para Imagem 12" descr="Dinheiro com preenchimento sólido">
            <a:extLst>
              <a:ext uri="{FF2B5EF4-FFF2-40B4-BE49-F238E27FC236}">
                <a16:creationId xmlns:a16="http://schemas.microsoft.com/office/drawing/2014/main" id="{2D5661BC-9B41-C53F-7960-FFF3C33B6F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47801" y="3318828"/>
            <a:ext cx="658368" cy="658368"/>
          </a:xfrm>
        </p:spPr>
      </p:pic>
      <p:pic>
        <p:nvPicPr>
          <p:cNvPr id="14" name="Espaço Reservado para Imagem 13" descr="Seta: Curva vertical em U com preenchimento sólido">
            <a:extLst>
              <a:ext uri="{FF2B5EF4-FFF2-40B4-BE49-F238E27FC236}">
                <a16:creationId xmlns:a16="http://schemas.microsoft.com/office/drawing/2014/main" id="{C4C85770-35F4-F1B4-E2DD-B4919A6B0D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47801" y="4416552"/>
            <a:ext cx="658368" cy="658368"/>
          </a:xfr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9AEC62C3-EFF7-54EE-5235-48020489F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38398" y="2266832"/>
            <a:ext cx="2441448" cy="6588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Crescimento adoção dos animais mais rejeitados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E77A6065-CCB8-FA19-7B6E-D93010D7BA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8398" y="3318828"/>
            <a:ext cx="2688336" cy="658812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Conscientização para adoção e não compra dos pets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82647987-4CB0-E511-FA5C-1A1F17FC53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38398" y="4416551"/>
            <a:ext cx="3280983" cy="658369"/>
          </a:xfrm>
        </p:spPr>
        <p:txBody>
          <a:bodyPr rtlCol="0">
            <a:normAutofit fontScale="92500" lnSpcReduction="10000"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Diminuição na devolução de animais por causa de certas necessidades para que sejam amados como deveriam</a:t>
            </a:r>
          </a:p>
        </p:txBody>
      </p:sp>
      <p:pic>
        <p:nvPicPr>
          <p:cNvPr id="20" name="Imagem 1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D9BD5BD-F606-F8FF-1D9F-C2554D3830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8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F9B4EB8-6733-AE6C-D970-B932E816FABC}"/>
              </a:ext>
            </a:extLst>
          </p:cNvPr>
          <p:cNvSpPr txBox="1"/>
          <p:nvPr/>
        </p:nvSpPr>
        <p:spPr>
          <a:xfrm>
            <a:off x="736091" y="1992037"/>
            <a:ext cx="41056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Pela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necessidade de contribuir para o bem-estar d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 animais e garantir um processo flu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ído de adoção no apoio ao usuário que buscar adotar, pensamos na ferramenta do site onde propomos:</a:t>
            </a:r>
          </a:p>
          <a:p>
            <a:endParaRPr lang="pt-B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Conteúdos e dicas para desmistificar os preconceitos ao adotar;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Comunidade com relatos de pessoas adotantes;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Animais disponíveis para adoção;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Apoio direto no encontro com ongs;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Suporte para dúvidas gerais.</a:t>
            </a:r>
          </a:p>
          <a:p>
            <a:endParaRPr lang="pt-B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26D25A4E-3AB8-260F-4619-EA95D5F23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8398" y="1524435"/>
            <a:ext cx="3712464" cy="411480"/>
          </a:xfrm>
        </p:spPr>
        <p:txBody>
          <a:bodyPr>
            <a:normAutofit/>
          </a:bodyPr>
          <a:lstStyle/>
          <a:p>
            <a:r>
              <a:rPr lang="pt-BR" sz="2000" dirty="0"/>
              <a:t>Visamos então:</a:t>
            </a:r>
          </a:p>
        </p:txBody>
      </p:sp>
    </p:spTree>
    <p:extLst>
      <p:ext uri="{BB962C8B-B14F-4D97-AF65-F5344CB8AC3E}">
        <p14:creationId xmlns:p14="http://schemas.microsoft.com/office/powerpoint/2010/main" val="12843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alf="http://schemas.microsoft.com/office/drawing/2021/livefeed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EB4654A-7B97-2DC7-2BD9-AF2CBE64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343400" cy="950976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Público alvo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9EB684-8EF9-4F71-0863-C7E0E90E8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8871" y="2112264"/>
            <a:ext cx="3320987" cy="1168717"/>
          </a:xfrm>
        </p:spPr>
        <p:txBody>
          <a:bodyPr rtlCol="0">
            <a:normAutofit fontScale="92500"/>
          </a:bodyPr>
          <a:lstStyle>
            <a:defPPr>
              <a:defRPr lang="pt-BR"/>
            </a:defPPr>
          </a:lstStyle>
          <a:p>
            <a:pPr rtl="0"/>
            <a:r>
              <a:rPr lang="pt-B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J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ovens entre 25 e 34 anos que cursam ou estão se graduando na faculdade que buscam adotar cães e gatos como companheiros. 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D5429D7-37DD-6B73-9942-3D5C77D7668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408873" y="3584448"/>
            <a:ext cx="3320985" cy="1325880"/>
          </a:xfrm>
        </p:spPr>
        <p:txBody>
          <a:bodyPr rtlCol="0">
            <a:normAutofit lnSpcReduction="10000"/>
          </a:bodyPr>
          <a:lstStyle>
            <a:defPPr>
              <a:defRPr lang="pt-BR"/>
            </a:defPPr>
          </a:lstStyle>
          <a:p>
            <a:pPr rtl="0"/>
            <a:r>
              <a:rPr lang="pt-BR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dultos e solteiros entre 28 e 40 anos que se encontram inseridos no mercado de trabalho, interessados em adotar cães para passeios ao ar livre.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42313D-8A74-C7D2-1018-ED646000CA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8663" y="2133408"/>
            <a:ext cx="1593913" cy="573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700" dirty="0"/>
              <a:t>Mulheres</a:t>
            </a:r>
            <a:endParaRPr lang="pt-BR" sz="1700" spc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B842146-62CF-D602-CF31-A3312DBA73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663" y="3562731"/>
            <a:ext cx="1593913" cy="573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700" dirty="0"/>
              <a:t>Homens</a:t>
            </a:r>
            <a:endParaRPr lang="pt-BR" sz="1700" spc="0" dirty="0"/>
          </a:p>
        </p:txBody>
      </p:sp>
      <p:pic>
        <p:nvPicPr>
          <p:cNvPr id="19" name="Imagem 18" descr="Desenho de urso panda&#10;&#10;Descrição gerada automaticamente com confiança média">
            <a:extLst>
              <a:ext uri="{FF2B5EF4-FFF2-40B4-BE49-F238E27FC236}">
                <a16:creationId xmlns:a16="http://schemas.microsoft.com/office/drawing/2014/main" id="{C2B1869B-142F-22FB-2DD2-F09333D6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909" y1="52459" x2="26909" y2="52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2144" y="1983103"/>
            <a:ext cx="2619375" cy="1743075"/>
          </a:xfrm>
          <a:prstGeom prst="rect">
            <a:avLst/>
          </a:prstGeom>
        </p:spPr>
      </p:pic>
      <p:pic>
        <p:nvPicPr>
          <p:cNvPr id="20" name="Imagem 1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E287BD9-3CA2-62AC-4C2F-40F8E0609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0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Requisitos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4476" y="5758730"/>
            <a:ext cx="4340423" cy="9285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venir Next LT Pro" panose="020B0504020202020204" pitchFamily="34" charset="77"/>
              </a:rPr>
              <a:t>Funcionais 1/2 </a:t>
            </a:r>
            <a:endParaRPr lang="pt-BR" sz="2400" b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13" name="Forma Liv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E99108-5E15-DB70-3E17-DCEC9AAC5E8F}"/>
              </a:ext>
            </a:extLst>
          </p:cNvPr>
          <p:cNvSpPr txBox="1"/>
          <p:nvPr/>
        </p:nvSpPr>
        <p:spPr>
          <a:xfrm>
            <a:off x="0" y="1473629"/>
            <a:ext cx="9201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Permitir que o usuário visualize postagens informativas sobre a adoção de pets;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Permitir ao usuário acessar uma página com os dados de contato de ONGs para entrar em contato e esclarecer dúvidas ou adotar um pet;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Permitir ao usuário ser direcionado ao site de uma determinada ONG caso ele deseja adotar um animal;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um slide show com imagens para ilustrar o site;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A persona Ana Santos pode entrar no site e encontrar um animal que esteja para adoção;</a:t>
            </a: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7DE8D45-CCD2-3130-9D26-9DD3ED28A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00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Requisitos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4476" y="5758730"/>
            <a:ext cx="4340423" cy="9285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venir Next LT Pro" panose="020B0504020202020204" pitchFamily="34" charset="77"/>
              </a:rPr>
              <a:t>Funcionais 2/2 </a:t>
            </a:r>
            <a:endParaRPr lang="pt-BR" sz="2400" b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13" name="Forma Liv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E99108-5E15-DB70-3E17-DCEC9AAC5E8F}"/>
              </a:ext>
            </a:extLst>
          </p:cNvPr>
          <p:cNvSpPr txBox="1"/>
          <p:nvPr/>
        </p:nvSpPr>
        <p:spPr>
          <a:xfrm>
            <a:off x="0" y="1438750"/>
            <a:ext cx="92011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comentários dos desenvolvedores;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as pessoas responsáveis por criar e manter o projeto para tornar mais humanizado o acesso ao site;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dados relativos à quantidade de adoções para informá-lo um pouco mais sobre a adoção de pets no Brasil;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o nosso objetivo com o projeto para deixá-lo informado sobre nossas pretensões;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perguntas e respostas pertinentes sobre cuidados com os pets para sanar possíveis dúvidas existentes;</a:t>
            </a:r>
          </a:p>
          <a:p>
            <a:br>
              <a:rPr lang="pt-BR" b="0" dirty="0">
                <a:effectLst/>
              </a:rPr>
            </a:br>
            <a:endParaRPr lang="pt-BR" sz="2000" b="0" i="0" u="none" strike="noStrike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472BB66-0C76-C535-F479-5E04B81A06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11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Requisitos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4476" y="5758730"/>
            <a:ext cx="4340423" cy="92854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venir Next LT Pro" panose="020B0504020202020204" pitchFamily="34" charset="77"/>
              </a:rPr>
              <a:t>Não funcionais </a:t>
            </a:r>
            <a:endParaRPr lang="pt-BR" sz="2400" b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13" name="Forma Liv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E99108-5E15-DB70-3E17-DCEC9AAC5E8F}"/>
              </a:ext>
            </a:extLst>
          </p:cNvPr>
          <p:cNvSpPr txBox="1"/>
          <p:nvPr/>
        </p:nvSpPr>
        <p:spPr>
          <a:xfrm>
            <a:off x="0" y="1838860"/>
            <a:ext cx="9686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Ser responsivo para funcionar em dispositivos móveis;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políticas de privacidade;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effectLst/>
                <a:latin typeface="Times New Roman" panose="02020603050405020304" pitchFamily="18" charset="0"/>
              </a:rPr>
              <a:t>Mostrar ao usuário mensagens de confirmação de cadastro e de envio de formulário;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latin typeface="Times New Roman" panose="02020603050405020304" pitchFamily="18" charset="0"/>
              </a:rPr>
              <a:t>Estar disponível 7/24.</a:t>
            </a:r>
            <a:endParaRPr lang="pt-BR" sz="2000" b="0" i="0" u="none" strike="noStrike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B376960-7138-50F5-FACE-643EB183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00" b="66000" l="32400" r="73000">
                        <a14:foregroundMark x1="56200" y1="29000" x2="56200" y2="29000"/>
                        <a14:foregroundMark x1="64200" y1="30400" x2="64200" y2="30400"/>
                        <a14:foregroundMark x1="59200" y1="26200" x2="59200" y2="26200"/>
                        <a14:foregroundMark x1="53400" y1="26200" x2="53400" y2="26200"/>
                        <a14:foregroundMark x1="45400" y1="27600" x2="45400" y2="27600"/>
                        <a14:foregroundMark x1="39000" y1="28400" x2="39000" y2="28400"/>
                        <a14:foregroundMark x1="48400" y1="39200" x2="48400" y2="39200"/>
                        <a14:foregroundMark x1="57800" y1="40600" x2="57800" y2="40600"/>
                        <a14:foregroundMark x1="56200" y1="40600" x2="56200" y2="40600"/>
                        <a14:foregroundMark x1="54800" y1="39800" x2="54800" y2="39800"/>
                        <a14:foregroundMark x1="42600" y1="45600" x2="42600" y2="45600"/>
                        <a14:foregroundMark x1="52000" y1="63600" x2="52000" y2="63600"/>
                        <a14:foregroundMark x1="46200" y1="61400" x2="46200" y2="61400"/>
                        <a14:foregroundMark x1="58400" y1="61400" x2="58400" y2="61400"/>
                      </a14:backgroundRemoval>
                    </a14:imgEffect>
                  </a14:imgLayer>
                </a14:imgProps>
              </a:ext>
            </a:extLst>
          </a:blip>
          <a:srcRect l="27432" t="24000" r="21868" b="29152"/>
          <a:stretch/>
        </p:blipFill>
        <p:spPr>
          <a:xfrm>
            <a:off x="11187112" y="5929460"/>
            <a:ext cx="1004887" cy="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Personalizada 5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BB47B"/>
      </a:accent1>
      <a:accent2>
        <a:srgbClr val="5BB47B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491</Words>
  <Application>Microsoft Office PowerPoint</Application>
  <PresentationFormat>Widescreen</PresentationFormat>
  <Paragraphs>94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Arial</vt:lpstr>
      <vt:lpstr>Avenir Next LT Pro</vt:lpstr>
      <vt:lpstr>Calibri</vt:lpstr>
      <vt:lpstr>Courier New</vt:lpstr>
      <vt:lpstr>Posterama</vt:lpstr>
      <vt:lpstr>Times New Roman</vt:lpstr>
      <vt:lpstr>Trebuchet MS</vt:lpstr>
      <vt:lpstr>Wingdings 3</vt:lpstr>
      <vt:lpstr>Facetado</vt:lpstr>
      <vt:lpstr>CONTOSO  TODOS</vt:lpstr>
      <vt:lpstr>Quem somos nós? Equipe executiva</vt:lpstr>
      <vt:lpstr>Dores</vt:lpstr>
      <vt:lpstr>na hora da adoção </vt:lpstr>
      <vt:lpstr>PROJETO BUSCAPET</vt:lpstr>
      <vt:lpstr>Público alvo</vt:lpstr>
      <vt:lpstr>Requisitos</vt:lpstr>
      <vt:lpstr>Requisitos</vt:lpstr>
      <vt:lpstr>Requisitos</vt:lpstr>
      <vt:lpstr>metodologia </vt:lpstr>
      <vt:lpstr>Principais Telas </vt:lpstr>
      <vt:lpstr>Testes REALIZADOS: WIREFRAME </vt:lpstr>
      <vt:lpstr>Userflow</vt:lpstr>
      <vt:lpstr>CONTOSO  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 TODOS</dc:title>
  <dc:creator>Deborah Fernandes Barbosa</dc:creator>
  <cp:lastModifiedBy>Deborah Barbosa</cp:lastModifiedBy>
  <cp:revision>7</cp:revision>
  <dcterms:created xsi:type="dcterms:W3CDTF">2024-04-13T15:57:31Z</dcterms:created>
  <dcterms:modified xsi:type="dcterms:W3CDTF">2024-04-15T00:36:45Z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